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94" r:id="rId5"/>
    <p:sldId id="298" r:id="rId6"/>
    <p:sldId id="297" r:id="rId7"/>
    <p:sldId id="296" r:id="rId8"/>
    <p:sldId id="295" r:id="rId9"/>
    <p:sldId id="262" r:id="rId10"/>
    <p:sldId id="302" r:id="rId11"/>
    <p:sldId id="303" r:id="rId12"/>
    <p:sldId id="304" r:id="rId13"/>
    <p:sldId id="305" r:id="rId14"/>
    <p:sldId id="307" r:id="rId15"/>
    <p:sldId id="306" r:id="rId16"/>
    <p:sldId id="308" r:id="rId17"/>
    <p:sldId id="309" r:id="rId18"/>
    <p:sldId id="310" r:id="rId19"/>
    <p:sldId id="311" r:id="rId20"/>
    <p:sldId id="264" r:id="rId21"/>
    <p:sldId id="312" r:id="rId22"/>
    <p:sldId id="313" r:id="rId23"/>
    <p:sldId id="314" r:id="rId24"/>
    <p:sldId id="267" r:id="rId25"/>
    <p:sldId id="268" r:id="rId26"/>
    <p:sldId id="269" r:id="rId27"/>
    <p:sldId id="270" r:id="rId28"/>
    <p:sldId id="271" r:id="rId29"/>
    <p:sldId id="299" r:id="rId30"/>
    <p:sldId id="280" r:id="rId31"/>
    <p:sldId id="281" r:id="rId32"/>
    <p:sldId id="282" r:id="rId33"/>
    <p:sldId id="300" r:id="rId34"/>
    <p:sldId id="301" r:id="rId35"/>
    <p:sldId id="285" r:id="rId36"/>
    <p:sldId id="286" r:id="rId37"/>
    <p:sldId id="290" r:id="rId38"/>
    <p:sldId id="292" r:id="rId39"/>
  </p:sldIdLst>
  <p:sldSz cx="10080625" cy="5670550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91"/>
    <p:restoredTop sz="61844" autoAdjust="0"/>
  </p:normalViewPr>
  <p:slideViewPr>
    <p:cSldViewPr snapToGrid="0">
      <p:cViewPr varScale="1">
        <p:scale>
          <a:sx n="124" d="100"/>
          <a:sy n="124" d="100"/>
        </p:scale>
        <p:origin x="472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Folie mittels Klicken verschieben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2000" b="0" strike="noStrike" spc="-1">
                <a:latin typeface="Arial"/>
              </a:rPr>
              <a:t>Format der Notizen mittels Klicken bearbeiten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06A7A818-C6C7-4192-91B8-3915FE1378F4}" type="slidenum">
              <a:rPr lang="de-DE" sz="1400" b="0" strike="noStrike" spc="-1">
                <a:latin typeface="Times New Roman"/>
              </a:rPr>
              <a:t>‹#›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Herzlich Willkommen zur Kundenpräsentation von Team-G. Wir stellen Ihnen jetzt das 3. Release von RBSG – Enhanced Wars vor. Wir sind …..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272699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52758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25359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0650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10802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780360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071266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82059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122770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19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407102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43451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Login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Lobby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 err="1">
                <a:latin typeface="Arial"/>
              </a:rPr>
              <a:t>Army</a:t>
            </a:r>
            <a:r>
              <a:rPr lang="de-DE" sz="2000" b="0" strike="noStrike" spc="-1" dirty="0">
                <a:latin typeface="Arial"/>
              </a:rPr>
              <a:t>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Waiting </a:t>
            </a:r>
            <a:r>
              <a:rPr lang="de-DE" sz="2000" b="0" strike="noStrike" spc="-1" dirty="0" err="1">
                <a:latin typeface="Arial"/>
              </a:rPr>
              <a:t>Room</a:t>
            </a:r>
            <a:endParaRPr lang="de-DE" sz="2000" b="0" strike="noStrike" spc="-1" dirty="0">
              <a:latin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 err="1">
                <a:latin typeface="Arial"/>
              </a:rPr>
              <a:t>Ingame</a:t>
            </a:r>
            <a:r>
              <a:rPr lang="de-DE" sz="2000" b="0" strike="noStrike" spc="-1" dirty="0">
                <a:latin typeface="Arial"/>
              </a:rPr>
              <a:t> (Initial)</a:t>
            </a: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90162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14474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Anforderungen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Zeigen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443729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5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 dirty="0">
              <a:latin typeface="Arial"/>
            </a:endParaRPr>
          </a:p>
        </p:txBody>
      </p:sp>
      <p:sp>
        <p:nvSpPr>
          <p:cNvPr id="50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6C551535-309F-402D-89D2-910B2C156DC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43991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48211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@Jan</a:t>
            </a:r>
            <a:r>
              <a:rPr lang="de-DE" baseline="0" dirty="0"/>
              <a:t> Folie möglicherweise duplizieren und relevante Parts im </a:t>
            </a:r>
            <a:r>
              <a:rPr lang="de-DE" baseline="0" dirty="0" err="1"/>
              <a:t>Burndown</a:t>
            </a:r>
            <a:r>
              <a:rPr lang="de-DE" baseline="0" dirty="0"/>
              <a:t> markieren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361739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@Jan</a:t>
            </a:r>
            <a:r>
              <a:rPr lang="de-DE" baseline="0" dirty="0"/>
              <a:t> Folie möglicherweise duplizieren und relevante Parts im </a:t>
            </a:r>
            <a:r>
              <a:rPr lang="de-DE" baseline="0" dirty="0" err="1"/>
              <a:t>Burndown</a:t>
            </a:r>
            <a:r>
              <a:rPr lang="de-DE" baseline="0" dirty="0"/>
              <a:t> markieren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29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358447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@Jan</a:t>
            </a:r>
            <a:r>
              <a:rPr lang="de-DE" baseline="0" dirty="0"/>
              <a:t> Folie möglicherweise duplizieren und relevante Parts im </a:t>
            </a:r>
            <a:r>
              <a:rPr lang="de-DE" baseline="0" dirty="0" err="1"/>
              <a:t>Burndown</a:t>
            </a:r>
            <a:r>
              <a:rPr lang="de-DE" baseline="0" dirty="0"/>
              <a:t> markieren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33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49575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@Jan</a:t>
            </a:r>
            <a:r>
              <a:rPr lang="de-DE" baseline="0" dirty="0"/>
              <a:t> Folie möglicherweise duplizieren und relevante Parts im </a:t>
            </a:r>
            <a:r>
              <a:rPr lang="de-DE" baseline="0" dirty="0" err="1"/>
              <a:t>Burndown</a:t>
            </a:r>
            <a:r>
              <a:rPr lang="de-DE" baseline="0" dirty="0"/>
              <a:t> markieren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34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38664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922922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50000"/>
              </a:lnSpc>
              <a:spcBef>
                <a:spcPts val="1701"/>
              </a:spcBef>
            </a:pPr>
            <a:r>
              <a:rPr lang="de-DE" sz="1200" b="0" strike="noStrike" spc="-1" dirty="0">
                <a:solidFill>
                  <a:srgbClr val="FFFFFF"/>
                </a:solidFill>
                <a:latin typeface="Roboto Light"/>
                <a:ea typeface="Roboto Light"/>
              </a:rPr>
              <a:t>Beispiel zum Release 2:</a:t>
            </a: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endParaRPr lang="de-DE" sz="1200" b="0" strike="noStrike" spc="-1" dirty="0">
              <a:solidFill>
                <a:srgbClr val="FFFFFF"/>
              </a:solidFill>
              <a:latin typeface="Roboto Light"/>
              <a:ea typeface="Roboto Light"/>
            </a:endParaRP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r>
              <a:rPr lang="de-DE" sz="1200" b="0" strike="noStrike" spc="-1" dirty="0">
                <a:solidFill>
                  <a:srgbClr val="FFFFFF"/>
                </a:solidFill>
                <a:latin typeface="Roboto Light"/>
                <a:ea typeface="Roboto Light"/>
              </a:rPr>
              <a:t>Spielkarte: </a:t>
            </a:r>
            <a:r>
              <a:rPr lang="de-DE" sz="1200" b="0" strike="noStrike" spc="-1" dirty="0" err="1">
                <a:solidFill>
                  <a:srgbClr val="FFFFFF"/>
                </a:solidFill>
                <a:latin typeface="Roboto Light"/>
                <a:ea typeface="Roboto Light"/>
              </a:rPr>
              <a:t>JavaFX</a:t>
            </a:r>
            <a:r>
              <a:rPr lang="de-DE" sz="1200" b="0" strike="noStrike" spc="-1" dirty="0">
                <a:solidFill>
                  <a:srgbClr val="FFFFFF"/>
                </a:solidFill>
                <a:latin typeface="Roboto Light"/>
                <a:ea typeface="Roboto Light"/>
              </a:rPr>
              <a:t> </a:t>
            </a:r>
            <a:r>
              <a:rPr lang="de-DE" sz="1200" b="0" strike="noStrike" spc="-1" dirty="0" err="1">
                <a:solidFill>
                  <a:srgbClr val="FFFFFF"/>
                </a:solidFill>
                <a:latin typeface="Roboto Light"/>
                <a:ea typeface="Roboto Light"/>
              </a:rPr>
              <a:t>Canvas</a:t>
            </a:r>
            <a:endParaRPr lang="de-DE" sz="1200" b="0" strike="noStrike" spc="-1" dirty="0">
              <a:latin typeface="+mn-lt"/>
            </a:endParaRP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r>
              <a:rPr lang="de-DE" sz="1200" b="0" strike="noStrike" spc="-1" dirty="0">
                <a:solidFill>
                  <a:srgbClr val="FFFFFF"/>
                </a:solidFill>
                <a:latin typeface="Roboto Light"/>
                <a:ea typeface="Roboto Light"/>
              </a:rPr>
              <a:t>einfaches Zeichnen von </a:t>
            </a:r>
            <a:r>
              <a:rPr lang="de-DE" sz="1200" b="0" strike="noStrike" spc="-1" dirty="0" err="1">
                <a:solidFill>
                  <a:srgbClr val="FFFFFF"/>
                </a:solidFill>
                <a:latin typeface="Roboto Light"/>
                <a:ea typeface="Roboto Light"/>
              </a:rPr>
              <a:t>Tiles</a:t>
            </a:r>
            <a:r>
              <a:rPr lang="de-DE" sz="1200" b="0" strike="noStrike" spc="-1" dirty="0">
                <a:solidFill>
                  <a:srgbClr val="FFFFFF"/>
                </a:solidFill>
                <a:latin typeface="Roboto Light"/>
                <a:ea typeface="Roboto Light"/>
              </a:rPr>
              <a:t> für Spielfelder</a:t>
            </a:r>
            <a:endParaRPr lang="de-DE" sz="1200" b="0" strike="noStrike" spc="-1" dirty="0">
              <a:latin typeface="+mn-lt"/>
            </a:endParaRP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r>
              <a:rPr lang="de-DE" sz="1200" b="0" strike="noStrike" spc="-1" dirty="0">
                <a:solidFill>
                  <a:srgbClr val="FFFFFF"/>
                </a:solidFill>
                <a:latin typeface="Roboto Light"/>
                <a:ea typeface="Roboto Light"/>
              </a:rPr>
              <a:t>Darstellung von Animationen/ Bewegungen</a:t>
            </a: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endParaRPr lang="de-DE" sz="1200" b="0" strike="noStrike" spc="-1" dirty="0">
              <a:solidFill>
                <a:srgbClr val="FFFFFF"/>
              </a:solidFill>
              <a:latin typeface="Roboto Light"/>
              <a:ea typeface="Roboto Light"/>
            </a:endParaRP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r>
              <a:rPr lang="de-DE" sz="1200" b="0" strike="noStrike" spc="-1" dirty="0">
                <a:solidFill>
                  <a:srgbClr val="FFFFFF"/>
                </a:solidFill>
                <a:latin typeface="Roboto Light"/>
                <a:ea typeface="Roboto Light"/>
              </a:rPr>
              <a:t>Lokales Speichern: im JSON Format</a:t>
            </a:r>
            <a:endParaRPr lang="de-DE" sz="1200" b="0" strike="noStrike" spc="-1" dirty="0">
              <a:latin typeface="+mn-lt"/>
            </a:endParaRP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r>
              <a:rPr lang="de-DE" sz="1200" b="0" strike="noStrike" spc="-1" dirty="0">
                <a:solidFill>
                  <a:srgbClr val="FFFFFF"/>
                </a:solidFill>
                <a:latin typeface="Roboto Light"/>
                <a:ea typeface="Roboto Light"/>
              </a:rPr>
              <a:t>Einheitliches De-/</a:t>
            </a:r>
            <a:r>
              <a:rPr lang="de-DE" sz="1200" b="0" strike="noStrike" spc="-1" dirty="0" err="1">
                <a:solidFill>
                  <a:srgbClr val="FFFFFF"/>
                </a:solidFill>
                <a:latin typeface="Roboto Light"/>
                <a:ea typeface="Roboto Light"/>
              </a:rPr>
              <a:t>Serialisieren</a:t>
            </a:r>
            <a:r>
              <a:rPr lang="de-DE" sz="1200" b="0" strike="noStrike" spc="-1" dirty="0">
                <a:solidFill>
                  <a:srgbClr val="FFFFFF"/>
                </a:solidFill>
                <a:latin typeface="Roboto Light"/>
                <a:ea typeface="Roboto Light"/>
              </a:rPr>
              <a:t> der Armeeobjekte</a:t>
            </a: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endParaRPr lang="de-DE" sz="1200" b="0" strike="noStrike" spc="-1" dirty="0">
              <a:solidFill>
                <a:srgbClr val="FFFFFF"/>
              </a:solidFill>
              <a:latin typeface="Roboto Light"/>
              <a:ea typeface="Roboto Light"/>
            </a:endParaRP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r>
              <a:rPr lang="de-DE" sz="1200" b="0" strike="noStrike" spc="-1" dirty="0">
                <a:solidFill>
                  <a:srgbClr val="FFFFFF"/>
                </a:solidFill>
                <a:latin typeface="Roboto Light"/>
                <a:ea typeface="Roboto Light"/>
              </a:rPr>
              <a:t>Performance:</a:t>
            </a:r>
            <a:endParaRPr lang="de-DE" sz="1200" b="0" strike="noStrike" spc="-1" dirty="0">
              <a:latin typeface="+mn-lt"/>
            </a:endParaRP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r>
              <a:rPr lang="de-DE" sz="1200" b="0" strike="noStrike" spc="-1" dirty="0">
                <a:solidFill>
                  <a:srgbClr val="FFFFFF"/>
                </a:solidFill>
                <a:latin typeface="Roboto Light"/>
                <a:ea typeface="Roboto Light"/>
              </a:rPr>
              <a:t>Reduzieren von </a:t>
            </a:r>
            <a:r>
              <a:rPr lang="de-DE" sz="1200" b="0" strike="noStrike" spc="-1" dirty="0" err="1">
                <a:solidFill>
                  <a:srgbClr val="FFFFFF"/>
                </a:solidFill>
                <a:latin typeface="Roboto Light"/>
                <a:ea typeface="Roboto Light"/>
              </a:rPr>
              <a:t>MemoryLeaks</a:t>
            </a:r>
            <a:endParaRPr lang="de-DE" sz="1200" b="0" strike="noStrike" spc="-1" dirty="0">
              <a:latin typeface="+mn-lt"/>
            </a:endParaRP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endParaRPr lang="de-DE" sz="1200" b="0" strike="noStrike" spc="-1" dirty="0">
              <a:latin typeface="+mn-lt"/>
            </a:endParaRPr>
          </a:p>
          <a:p>
            <a:pPr algn="l">
              <a:lnSpc>
                <a:spcPct val="150000"/>
              </a:lnSpc>
              <a:spcBef>
                <a:spcPts val="1701"/>
              </a:spcBef>
            </a:pPr>
            <a:endParaRPr lang="de-DE" sz="1200" b="0" strike="noStrike" spc="-1" dirty="0">
              <a:latin typeface="+mn-lt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6A7A818-C6C7-4192-91B8-3915FE1378F4}" type="slidenum">
              <a:rPr lang="de-DE" sz="1400" b="0" strike="noStrike" spc="-1" smtClean="0">
                <a:latin typeface="Times New Roman"/>
              </a:rPr>
              <a:t>36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29785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5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 dirty="0">
              <a:latin typeface="Arial"/>
            </a:endParaRPr>
          </a:p>
        </p:txBody>
      </p:sp>
      <p:sp>
        <p:nvSpPr>
          <p:cNvPr id="5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A5D222B-29C3-4545-AE07-5DF28AF891C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26938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44923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65037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C3E5731-83D0-4574-A722-8C958D51369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594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Beobachtungsmodus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Augen Button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Anforderungen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de-DE" sz="2000" b="0" strike="noStrike" spc="-1" dirty="0">
              <a:latin typeface="Arial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Zeigen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b="0" strike="noStrike" spc="-1" dirty="0">
                <a:latin typeface="Arial"/>
              </a:rPr>
              <a:t>b</a:t>
            </a:r>
          </a:p>
        </p:txBody>
      </p:sp>
      <p:sp>
        <p:nvSpPr>
          <p:cNvPr id="4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37811DB-8843-4C9D-B22F-6001F11934D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32197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6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44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10" Type="http://schemas.openxmlformats.org/officeDocument/2006/relationships/image" Target="../media/image51.png"/><Relationship Id="rId4" Type="http://schemas.openxmlformats.org/officeDocument/2006/relationships/image" Target="../media/image45.png"/><Relationship Id="rId9" Type="http://schemas.openxmlformats.org/officeDocument/2006/relationships/image" Target="../media/image5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0" y="158760"/>
            <a:ext cx="7140240" cy="119664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TextShape 2"/>
          <p:cNvSpPr txBox="1"/>
          <p:nvPr/>
        </p:nvSpPr>
        <p:spPr>
          <a:xfrm>
            <a:off x="0" y="283680"/>
            <a:ext cx="7099560" cy="946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+mj-lt"/>
                <a:ea typeface="Roboto Black"/>
              </a:rPr>
              <a:t>RBSG – Enhanced </a:t>
            </a:r>
            <a:r>
              <a:rPr lang="de-DE" sz="4400" b="0" strike="noStrike" spc="-1" dirty="0" err="1">
                <a:solidFill>
                  <a:srgbClr val="000000"/>
                </a:solidFill>
                <a:latin typeface="+mj-lt"/>
                <a:ea typeface="Roboto Black"/>
              </a:rPr>
              <a:t>Wars</a:t>
            </a:r>
            <a:endParaRPr lang="de-DE" sz="4400" b="0" strike="noStrike" spc="-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6" name="TextShape 3"/>
          <p:cNvSpPr txBox="1"/>
          <p:nvPr/>
        </p:nvSpPr>
        <p:spPr>
          <a:xfrm>
            <a:off x="3012032" y="2330100"/>
            <a:ext cx="4072681" cy="119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 dirty="0">
                <a:solidFill>
                  <a:srgbClr val="FFFFFF"/>
                </a:solidFill>
                <a:latin typeface="+mj-lt"/>
                <a:ea typeface="Roboto Light"/>
              </a:rPr>
              <a:t>Team G - Release 3</a:t>
            </a:r>
            <a:r>
              <a:rPr lang="de-DE" sz="32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 </a:t>
            </a:r>
            <a:endParaRPr lang="de-DE" sz="3200" b="0" strike="noStrike" spc="-1" dirty="0">
              <a:latin typeface="+mj-lt"/>
            </a:endParaRPr>
          </a:p>
        </p:txBody>
      </p:sp>
      <p:pic>
        <p:nvPicPr>
          <p:cNvPr id="4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8" name="Line 4"/>
          <p:cNvSpPr/>
          <p:nvPr/>
        </p:nvSpPr>
        <p:spPr>
          <a:xfrm>
            <a:off x="0" y="3270600"/>
            <a:ext cx="7140240" cy="360"/>
          </a:xfrm>
          <a:prstGeom prst="line">
            <a:avLst/>
          </a:prstGeom>
          <a:ln w="38160">
            <a:solidFill>
              <a:srgbClr val="BB86F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CustomShape 5"/>
          <p:cNvSpPr/>
          <p:nvPr/>
        </p:nvSpPr>
        <p:spPr>
          <a:xfrm>
            <a:off x="0" y="3782520"/>
            <a:ext cx="6760800" cy="146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200000"/>
              </a:lnSpc>
            </a:pPr>
            <a:r>
              <a:rPr lang="de-DE" sz="1800" b="0" strike="noStrike" spc="-1" dirty="0" err="1">
                <a:solidFill>
                  <a:srgbClr val="FFFFFF"/>
                </a:solidFill>
                <a:ea typeface="Roboto Thin"/>
              </a:rPr>
              <a:t>Scrum</a:t>
            </a:r>
            <a:r>
              <a:rPr lang="de-DE" sz="1800" b="0" strike="noStrike" spc="-1" dirty="0">
                <a:solidFill>
                  <a:srgbClr val="FFFFFF"/>
                </a:solidFill>
                <a:ea typeface="Roboto Thin"/>
              </a:rPr>
              <a:t> Master : </a:t>
            </a:r>
            <a:r>
              <a:rPr lang="de-DE" spc="-1" dirty="0">
                <a:solidFill>
                  <a:srgbClr val="FFFFFF"/>
                </a:solidFill>
                <a:ea typeface="Roboto Thin"/>
              </a:rPr>
              <a:t>Jan Müller</a:t>
            </a:r>
            <a:endParaRPr lang="de-DE" sz="1800" b="0" strike="noStrike" spc="-1" dirty="0">
              <a:solidFill>
                <a:srgbClr val="FFFFFF"/>
              </a:solidFill>
              <a:ea typeface="Roboto Thin"/>
            </a:endParaRPr>
          </a:p>
          <a:p>
            <a:pPr>
              <a:lnSpc>
                <a:spcPct val="200000"/>
              </a:lnSpc>
            </a:pPr>
            <a:r>
              <a:rPr lang="de-DE" spc="-1" dirty="0" err="1">
                <a:solidFill>
                  <a:srgbClr val="FFFFFF"/>
                </a:solidFill>
                <a:ea typeface="Roboto Thin"/>
              </a:rPr>
              <a:t>Product</a:t>
            </a:r>
            <a:r>
              <a:rPr lang="de-DE" spc="-1" dirty="0">
                <a:solidFill>
                  <a:srgbClr val="FFFFFF"/>
                </a:solidFill>
                <a:ea typeface="Roboto Thin"/>
              </a:rPr>
              <a:t> </a:t>
            </a:r>
            <a:r>
              <a:rPr lang="de-DE" spc="-1" dirty="0" err="1">
                <a:solidFill>
                  <a:srgbClr val="FFFFFF"/>
                </a:solidFill>
                <a:ea typeface="Roboto Thin"/>
              </a:rPr>
              <a:t>Owner</a:t>
            </a:r>
            <a:r>
              <a:rPr lang="de-DE" spc="-1" dirty="0">
                <a:solidFill>
                  <a:srgbClr val="FFFFFF"/>
                </a:solidFill>
                <a:ea typeface="Roboto Thin"/>
              </a:rPr>
              <a:t>: Keanu Stückrad</a:t>
            </a:r>
            <a:endParaRPr lang="de-DE" spc="-1" dirty="0"/>
          </a:p>
          <a:p>
            <a:pPr>
              <a:lnSpc>
                <a:spcPct val="200000"/>
              </a:lnSpc>
            </a:pPr>
            <a:endParaRPr lang="de-DE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Warteraum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10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3"/>
          <a:stretch/>
        </p:blipFill>
        <p:spPr>
          <a:xfrm>
            <a:off x="468718" y="1911138"/>
            <a:ext cx="4102564" cy="2848808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283" y="1911138"/>
            <a:ext cx="4120172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478043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Spielszene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11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32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115548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Spielszene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12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495" y="1908206"/>
            <a:ext cx="414985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56644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1: Einheit auswählen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13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495" y="1908206"/>
            <a:ext cx="414985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209838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2: Einheit angreifen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14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32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3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70818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3: Einheit auswählen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15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501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03730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Spiel gewonnen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16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094" y="1908206"/>
            <a:ext cx="4171674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31660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Spiel verloren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17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970" y="1908206"/>
            <a:ext cx="4159772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55265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Beobachtungsende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18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143" y="1908206"/>
            <a:ext cx="4177650" cy="2916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0" y="1908206"/>
            <a:ext cx="4212000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350902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Light"/>
              </a:rPr>
              <a:t>Phase beenden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19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7" y="1908206"/>
            <a:ext cx="4210526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653" y="1908206"/>
            <a:ext cx="4155844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69188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0" y="13536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TextShape 2"/>
          <p:cNvSpPr txBox="1"/>
          <p:nvPr/>
        </p:nvSpPr>
        <p:spPr>
          <a:xfrm>
            <a:off x="0" y="13536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Agenda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52" name="Grafik 5"/>
          <p:cNvPicPr/>
          <p:nvPr/>
        </p:nvPicPr>
        <p:blipFill>
          <a:blip r:embed="rId2"/>
          <a:stretch/>
        </p:blipFill>
        <p:spPr>
          <a:xfrm>
            <a:off x="4417920" y="1339920"/>
            <a:ext cx="5223600" cy="2990520"/>
          </a:xfrm>
          <a:prstGeom prst="rect">
            <a:avLst/>
          </a:prstGeom>
          <a:ln>
            <a:noFill/>
          </a:ln>
        </p:spPr>
      </p:pic>
      <p:grpSp>
        <p:nvGrpSpPr>
          <p:cNvPr id="53" name="Group 3"/>
          <p:cNvGrpSpPr/>
          <p:nvPr/>
        </p:nvGrpSpPr>
        <p:grpSpPr>
          <a:xfrm>
            <a:off x="448199" y="1573560"/>
            <a:ext cx="6267394" cy="2497680"/>
            <a:chOff x="448200" y="1573560"/>
            <a:chExt cx="5581440" cy="2497680"/>
          </a:xfrm>
        </p:grpSpPr>
        <p:grpSp>
          <p:nvGrpSpPr>
            <p:cNvPr id="54" name="Group 4"/>
            <p:cNvGrpSpPr/>
            <p:nvPr/>
          </p:nvGrpSpPr>
          <p:grpSpPr>
            <a:xfrm>
              <a:off x="448200" y="1573560"/>
              <a:ext cx="5581440" cy="2497680"/>
              <a:chOff x="448200" y="1573560"/>
              <a:chExt cx="5581440" cy="2497680"/>
            </a:xfrm>
          </p:grpSpPr>
          <p:sp>
            <p:nvSpPr>
              <p:cNvPr id="55" name="CustomShape 5"/>
              <p:cNvSpPr/>
              <p:nvPr/>
            </p:nvSpPr>
            <p:spPr>
              <a:xfrm>
                <a:off x="467280" y="1573560"/>
                <a:ext cx="5562360" cy="2497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pc="-1" dirty="0">
                    <a:solidFill>
                      <a:srgbClr val="FFFFFF"/>
                    </a:solidFill>
                    <a:ea typeface="Roboto Light"/>
                  </a:rPr>
                  <a:t>Standpunkt des </a:t>
                </a:r>
                <a:r>
                  <a:rPr lang="de-DE" spc="-1" dirty="0" err="1">
                    <a:solidFill>
                      <a:srgbClr val="FFFFFF"/>
                    </a:solidFill>
                    <a:ea typeface="Roboto Light"/>
                  </a:rPr>
                  <a:t>Releaseanfangs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Anforderungen vs. Realisierung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Projektverlauf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Technische Entscheidungen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spcAft>
                    <a:spcPts val="1199"/>
                  </a:spcAft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Lizenzen</a:t>
                </a:r>
                <a:endParaRPr lang="de-DE" sz="1800" b="0" strike="noStrike" spc="-1" dirty="0"/>
              </a:p>
              <a:p>
                <a:pPr marL="343080" indent="-342720">
                  <a:lnSpc>
                    <a:spcPct val="100000"/>
                  </a:lnSpc>
                  <a:buClr>
                    <a:srgbClr val="FFFFFF"/>
                  </a:buClr>
                  <a:buFont typeface="Arial"/>
                  <a:buAutoNum type="arabicPeriod"/>
                </a:pPr>
                <a:r>
                  <a:rPr lang="de-DE" sz="1800" b="0" strike="noStrike" spc="-1" dirty="0">
                    <a:solidFill>
                      <a:srgbClr val="FFFFFF"/>
                    </a:solidFill>
                    <a:ea typeface="Roboto Light"/>
                  </a:rPr>
                  <a:t>Live Demo</a:t>
                </a:r>
                <a:endParaRPr lang="de-DE" sz="1800" b="0" strike="noStrike" spc="-1" dirty="0"/>
              </a:p>
            </p:txBody>
          </p:sp>
          <p:sp>
            <p:nvSpPr>
              <p:cNvPr id="56" name="Line 6"/>
              <p:cNvSpPr/>
              <p:nvPr/>
            </p:nvSpPr>
            <p:spPr>
              <a:xfrm>
                <a:off x="467280" y="1938210"/>
                <a:ext cx="356220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7" name="Line 7"/>
              <p:cNvSpPr/>
              <p:nvPr/>
            </p:nvSpPr>
            <p:spPr>
              <a:xfrm>
                <a:off x="467280" y="404781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8" name="Line 8"/>
              <p:cNvSpPr/>
              <p:nvPr/>
            </p:nvSpPr>
            <p:spPr>
              <a:xfrm>
                <a:off x="448200" y="320793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  <p:sp>
            <p:nvSpPr>
              <p:cNvPr id="59" name="Line 9"/>
              <p:cNvSpPr/>
              <p:nvPr/>
            </p:nvSpPr>
            <p:spPr>
              <a:xfrm>
                <a:off x="467280" y="3643170"/>
                <a:ext cx="3600360" cy="360"/>
              </a:xfrm>
              <a:prstGeom prst="line">
                <a:avLst/>
              </a:prstGeom>
              <a:ln>
                <a:solidFill>
                  <a:srgbClr val="BB86FC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lstStyle/>
              <a:p>
                <a:endParaRPr lang="de-DE" dirty="0"/>
              </a:p>
            </p:txBody>
          </p:sp>
        </p:grpSp>
        <p:sp>
          <p:nvSpPr>
            <p:cNvPr id="60" name="Line 10"/>
            <p:cNvSpPr/>
            <p:nvPr/>
          </p:nvSpPr>
          <p:spPr>
            <a:xfrm>
              <a:off x="448200" y="2791410"/>
              <a:ext cx="3600360" cy="360"/>
            </a:xfrm>
            <a:prstGeom prst="line">
              <a:avLst/>
            </a:prstGeom>
            <a:ln>
              <a:solidFill>
                <a:srgbClr val="BB86F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de-DE" dirty="0"/>
            </a:p>
          </p:txBody>
        </p:sp>
        <p:sp>
          <p:nvSpPr>
            <p:cNvPr id="61" name="Line 11"/>
            <p:cNvSpPr/>
            <p:nvPr/>
          </p:nvSpPr>
          <p:spPr>
            <a:xfrm>
              <a:off x="467280" y="2387850"/>
              <a:ext cx="3562200" cy="360"/>
            </a:xfrm>
            <a:prstGeom prst="line">
              <a:avLst/>
            </a:prstGeom>
            <a:ln>
              <a:solidFill>
                <a:srgbClr val="BB86FC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de-DE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Gegner ausw</a:t>
            </a:r>
            <a:r>
              <a:rPr lang="de-DE" sz="2800" spc="-1" dirty="0">
                <a:solidFill>
                  <a:srgbClr val="000000"/>
                </a:solidFill>
                <a:latin typeface="+mj-lt"/>
                <a:ea typeface="Roboto Thin"/>
              </a:rPr>
              <a:t>ählen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20</a:t>
              </a:r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151" y="916560"/>
            <a:ext cx="6180258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Lebensbalken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21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285" y="91656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618208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Serverfehler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600069" y="281653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22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687" y="916560"/>
            <a:ext cx="6162625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61810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spc="-1" dirty="0">
                <a:solidFill>
                  <a:srgbClr val="000000"/>
                </a:solidFill>
                <a:latin typeface="+mj-lt"/>
                <a:ea typeface="Roboto Thin"/>
              </a:rPr>
              <a:t>Fehlende Features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38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477900" y="2805094"/>
            <a:ext cx="745405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43" name="Line 6"/>
          <p:cNvSpPr/>
          <p:nvPr/>
        </p:nvSpPr>
        <p:spPr>
          <a:xfrm>
            <a:off x="449640" y="3198600"/>
            <a:ext cx="75348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6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8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9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7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23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" b="-1"/>
          <a:stretch/>
        </p:blipFill>
        <p:spPr>
          <a:xfrm>
            <a:off x="1520453" y="853560"/>
            <a:ext cx="3087921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853" y="857871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936" y="3169774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320" y="3198600"/>
            <a:ext cx="3157895" cy="216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5699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Zeitaufwand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73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aphicFrame>
        <p:nvGraphicFramePr>
          <p:cNvPr id="175" name="Table 4"/>
          <p:cNvGraphicFramePr/>
          <p:nvPr>
            <p:extLst>
              <p:ext uri="{D42A27DB-BD31-4B8C-83A1-F6EECF244321}">
                <p14:modId xmlns:p14="http://schemas.microsoft.com/office/powerpoint/2010/main" val="643443276"/>
              </p:ext>
            </p:extLst>
          </p:nvPr>
        </p:nvGraphicFramePr>
        <p:xfrm>
          <a:off x="884700" y="1800147"/>
          <a:ext cx="8310600" cy="2196720"/>
        </p:xfrm>
        <a:graphic>
          <a:graphicData uri="http://schemas.openxmlformats.org/drawingml/2006/table">
            <a:tbl>
              <a:tblPr/>
              <a:tblGrid>
                <a:gridCol w="1997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4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04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04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6120">
                <a:tc>
                  <a:txBody>
                    <a:bodyPr/>
                    <a:lstStyle/>
                    <a:p>
                      <a:endParaRPr lang="de-DE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Sprint 5</a:t>
                      </a:r>
                      <a:endParaRPr lang="de-DE" sz="1800" b="0" strike="noStrike" spc="-1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Sprint 6</a:t>
                      </a:r>
                      <a:endParaRPr lang="de-DE" sz="1800" b="0" strike="noStrike" spc="-1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 dirty="0">
                          <a:solidFill>
                            <a:srgbClr val="FFFFFF"/>
                          </a:solidFill>
                          <a:latin typeface="+mj-lt"/>
                          <a:ea typeface="DejaVu Sans"/>
                        </a:rPr>
                        <a:t>Release 3</a:t>
                      </a:r>
                      <a:endParaRPr lang="de-DE" sz="1800" b="0" strike="noStrike" spc="-1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Geplant</a:t>
                      </a:r>
                      <a:endParaRPr lang="de-DE" sz="1800" b="0" strike="noStrike" spc="-1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116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87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116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Hinzugefügt</a:t>
                      </a:r>
                      <a:endParaRPr lang="de-DE" sz="1800" b="0" strike="noStrike" spc="-1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-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13</a:t>
                      </a:r>
                      <a:r>
                        <a:rPr lang="de-DE" sz="1800" b="0" strike="noStrike" spc="-1" baseline="0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13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3816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Abgeschlossen</a:t>
                      </a:r>
                      <a:endParaRPr lang="de-DE" sz="1800" b="0" strike="noStrike" spc="-1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29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100</a:t>
                      </a:r>
                      <a:r>
                        <a:rPr lang="de-DE" sz="1800" b="0" strike="noStrike" spc="-1" baseline="0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129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Angefangen</a:t>
                      </a:r>
                      <a:endParaRPr lang="de-DE" sz="1800" b="0" strike="noStrike" spc="-1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34 Story Points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-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199"/>
                        </a:spcAft>
                      </a:pPr>
                      <a:r>
                        <a:rPr lang="de-DE" sz="1800" b="0" strike="noStrike" spc="-1" dirty="0">
                          <a:solidFill>
                            <a:schemeClr val="bg1"/>
                          </a:solidFill>
                          <a:latin typeface="+mn-lt"/>
                        </a:rPr>
                        <a:t>-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j-lt"/>
                          <a:ea typeface="Roboto Light"/>
                        </a:rPr>
                        <a:t>Zeit Insgesamt</a:t>
                      </a:r>
                      <a:endParaRPr lang="de-DE" sz="1800" b="0" strike="noStrike" spc="-1" dirty="0">
                        <a:latin typeface="+mj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87 h 6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81 h 42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</a:pPr>
                      <a:r>
                        <a:rPr lang="de-DE" sz="1800" b="0" strike="noStrike" spc="-1" dirty="0">
                          <a:solidFill>
                            <a:srgbClr val="FFFFFF"/>
                          </a:solidFill>
                          <a:latin typeface="+mn-lt"/>
                          <a:ea typeface="Roboto Light"/>
                        </a:rPr>
                        <a:t>168 h 48 min</a:t>
                      </a:r>
                      <a:endParaRPr lang="de-DE" sz="1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76" name="Line 5"/>
          <p:cNvSpPr/>
          <p:nvPr/>
        </p:nvSpPr>
        <p:spPr>
          <a:xfrm>
            <a:off x="876420" y="2157837"/>
            <a:ext cx="83113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Line 6"/>
          <p:cNvSpPr/>
          <p:nvPr/>
        </p:nvSpPr>
        <p:spPr>
          <a:xfrm>
            <a:off x="868500" y="3642012"/>
            <a:ext cx="832716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de-DE" dirty="0"/>
          </a:p>
        </p:txBody>
      </p:sp>
      <p:grpSp>
        <p:nvGrpSpPr>
          <p:cNvPr id="14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5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7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8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16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24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Team G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8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pic>
        <p:nvPicPr>
          <p:cNvPr id="187" name="Grafik 31"/>
          <p:cNvPicPr/>
          <p:nvPr/>
        </p:nvPicPr>
        <p:blipFill>
          <a:blip r:embed="rId4"/>
          <a:stretch/>
        </p:blipFill>
        <p:spPr>
          <a:xfrm>
            <a:off x="6019560" y="375156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88" name="Grafik 33"/>
          <p:cNvPicPr/>
          <p:nvPr/>
        </p:nvPicPr>
        <p:blipFill>
          <a:blip r:embed="rId5"/>
          <a:stretch/>
        </p:blipFill>
        <p:spPr>
          <a:xfrm>
            <a:off x="6019560" y="10414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89" name="Grafik 35"/>
          <p:cNvPicPr/>
          <p:nvPr/>
        </p:nvPicPr>
        <p:blipFill>
          <a:blip r:embed="rId6"/>
          <a:stretch/>
        </p:blipFill>
        <p:spPr>
          <a:xfrm>
            <a:off x="2918160" y="10414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0" name="Grafik 37"/>
          <p:cNvPicPr/>
          <p:nvPr/>
        </p:nvPicPr>
        <p:blipFill>
          <a:blip r:embed="rId7"/>
          <a:stretch/>
        </p:blipFill>
        <p:spPr>
          <a:xfrm>
            <a:off x="2918160" y="375156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1" name="Grafik 39"/>
          <p:cNvPicPr/>
          <p:nvPr/>
        </p:nvPicPr>
        <p:blipFill>
          <a:blip r:embed="rId8"/>
          <a:stretch/>
        </p:blipFill>
        <p:spPr>
          <a:xfrm>
            <a:off x="956160" y="2263680"/>
            <a:ext cx="1142640" cy="1142640"/>
          </a:xfrm>
          <a:prstGeom prst="rect">
            <a:avLst/>
          </a:prstGeom>
          <a:ln>
            <a:noFill/>
          </a:ln>
        </p:spPr>
      </p:pic>
      <p:pic>
        <p:nvPicPr>
          <p:cNvPr id="192" name="Grafik 41"/>
          <p:cNvPicPr/>
          <p:nvPr/>
        </p:nvPicPr>
        <p:blipFill>
          <a:blip r:embed="rId9"/>
          <a:stretch/>
        </p:blipFill>
        <p:spPr>
          <a:xfrm>
            <a:off x="7979760" y="2263680"/>
            <a:ext cx="1144440" cy="1144440"/>
          </a:xfrm>
          <a:prstGeom prst="rect">
            <a:avLst/>
          </a:prstGeom>
          <a:ln>
            <a:noFill/>
          </a:ln>
        </p:spPr>
      </p:pic>
      <p:sp>
        <p:nvSpPr>
          <p:cNvPr id="193" name="CustomShape 4"/>
          <p:cNvSpPr/>
          <p:nvPr/>
        </p:nvSpPr>
        <p:spPr>
          <a:xfrm>
            <a:off x="833040" y="3458160"/>
            <a:ext cx="13892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Omar </a:t>
            </a:r>
            <a:r>
              <a:rPr lang="de-DE" sz="1800" b="0" strike="noStrike" spc="-1" dirty="0" err="1">
                <a:solidFill>
                  <a:srgbClr val="FFFFFF"/>
                </a:solidFill>
                <a:ea typeface="Roboto Light"/>
              </a:rPr>
              <a:t>Sood</a:t>
            </a:r>
            <a:endParaRPr lang="de-DE" sz="1800" b="0" strike="noStrike" spc="-1" dirty="0"/>
          </a:p>
        </p:txBody>
      </p:sp>
      <p:sp>
        <p:nvSpPr>
          <p:cNvPr id="194" name="CustomShape 5"/>
          <p:cNvSpPr/>
          <p:nvPr/>
        </p:nvSpPr>
        <p:spPr>
          <a:xfrm>
            <a:off x="2576520" y="4882680"/>
            <a:ext cx="18255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Keanu Stückrad</a:t>
            </a:r>
            <a:endParaRPr lang="de-DE" sz="1800" b="0" strike="noStrike" spc="-1" dirty="0"/>
          </a:p>
        </p:txBody>
      </p:sp>
      <p:sp>
        <p:nvSpPr>
          <p:cNvPr id="195" name="CustomShape 6"/>
          <p:cNvSpPr/>
          <p:nvPr/>
        </p:nvSpPr>
        <p:spPr>
          <a:xfrm>
            <a:off x="5767920" y="4879800"/>
            <a:ext cx="16455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Georg Siebert</a:t>
            </a:r>
            <a:endParaRPr lang="de-DE" sz="1800" b="0" strike="noStrike" spc="-1" dirty="0"/>
          </a:p>
        </p:txBody>
      </p:sp>
      <p:sp>
        <p:nvSpPr>
          <p:cNvPr id="196" name="CustomShape 7"/>
          <p:cNvSpPr/>
          <p:nvPr/>
        </p:nvSpPr>
        <p:spPr>
          <a:xfrm>
            <a:off x="5938200" y="2259000"/>
            <a:ext cx="13050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Jan Müller</a:t>
            </a:r>
            <a:endParaRPr lang="de-DE" sz="1800" b="0" strike="noStrike" spc="-1" dirty="0"/>
          </a:p>
        </p:txBody>
      </p:sp>
      <p:sp>
        <p:nvSpPr>
          <p:cNvPr id="197" name="CustomShape 8"/>
          <p:cNvSpPr/>
          <p:nvPr/>
        </p:nvSpPr>
        <p:spPr>
          <a:xfrm>
            <a:off x="7818120" y="3458160"/>
            <a:ext cx="14673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Tobias Klipp</a:t>
            </a:r>
            <a:endParaRPr lang="de-DE" sz="1800" b="0" strike="noStrike" spc="-1" dirty="0"/>
          </a:p>
        </p:txBody>
      </p:sp>
      <p:sp>
        <p:nvSpPr>
          <p:cNvPr id="198" name="CustomShape 9"/>
          <p:cNvSpPr/>
          <p:nvPr/>
        </p:nvSpPr>
        <p:spPr>
          <a:xfrm>
            <a:off x="2749680" y="2259000"/>
            <a:ext cx="14796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FFFFFF"/>
                </a:solidFill>
                <a:ea typeface="Roboto Light"/>
              </a:rPr>
              <a:t>Juri </a:t>
            </a:r>
            <a:r>
              <a:rPr lang="de-DE" sz="1800" b="0" strike="noStrike" spc="-1" dirty="0" err="1">
                <a:solidFill>
                  <a:srgbClr val="FFFFFF"/>
                </a:solidFill>
                <a:ea typeface="Roboto Light"/>
              </a:rPr>
              <a:t>Lozowoj</a:t>
            </a:r>
            <a:endParaRPr lang="de-DE" sz="1800" b="0" strike="noStrike" spc="-1" dirty="0"/>
          </a:p>
        </p:txBody>
      </p:sp>
      <p:grpSp>
        <p:nvGrpSpPr>
          <p:cNvPr id="23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4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6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7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25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25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Sprint 5 - Sprintziel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206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207" name="CustomShape 3"/>
          <p:cNvSpPr/>
          <p:nvPr/>
        </p:nvSpPr>
        <p:spPr>
          <a:xfrm>
            <a:off x="164160" y="2460960"/>
            <a:ext cx="9751680" cy="82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50000"/>
              </a:lnSpc>
              <a:spcBef>
                <a:spcPts val="1701"/>
              </a:spcBef>
            </a:pPr>
            <a:r>
              <a:rPr lang="de-DE" sz="3200" b="0" strike="noStrike" spc="-1" dirty="0">
                <a:solidFill>
                  <a:srgbClr val="FFFFFF"/>
                </a:solidFill>
                <a:latin typeface="+mj-lt"/>
                <a:ea typeface="Roboto"/>
              </a:rPr>
              <a:t>„TODO“</a:t>
            </a:r>
            <a:endParaRPr lang="de-DE" sz="3200" b="0" strike="noStrike" spc="-1" dirty="0">
              <a:latin typeface="+mj-lt"/>
            </a:endParaRPr>
          </a:p>
        </p:txBody>
      </p:sp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26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Sprint 5 - Projektverlauf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21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27</a:t>
              </a:r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17" y="1296720"/>
            <a:ext cx="8308165" cy="36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Sprint 5 - Projektverlauf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28</a:t>
              </a:r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472" r="47351" b="3399"/>
          <a:stretch/>
        </p:blipFill>
        <p:spPr>
          <a:xfrm>
            <a:off x="2741030" y="939960"/>
            <a:ext cx="5287956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Rechteck 2"/>
          <p:cNvSpPr/>
          <p:nvPr/>
        </p:nvSpPr>
        <p:spPr>
          <a:xfrm>
            <a:off x="626017" y="2801168"/>
            <a:ext cx="154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cap="small" spc="-1" dirty="0">
                <a:solidFill>
                  <a:srgbClr val="FFFFFF"/>
                </a:solidFill>
                <a:ea typeface="Roboto Black"/>
              </a:rPr>
              <a:t>Woche I</a:t>
            </a:r>
            <a:endParaRPr lang="de-DE" sz="2800" cap="small" dirty="0"/>
          </a:p>
        </p:txBody>
      </p:sp>
      <p:sp>
        <p:nvSpPr>
          <p:cNvPr id="24" name="Line 6"/>
          <p:cNvSpPr/>
          <p:nvPr/>
        </p:nvSpPr>
        <p:spPr>
          <a:xfrm>
            <a:off x="579060" y="3324388"/>
            <a:ext cx="1594514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Sprint 5 - Projektverlauf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29</a:t>
              </a:fld>
              <a:endParaRPr lang="de-DE" sz="1200" b="0" strike="noStrike" spc="-1" dirty="0"/>
            </a:p>
          </p:txBody>
        </p:sp>
      </p:grpSp>
      <p:sp>
        <p:nvSpPr>
          <p:cNvPr id="3" name="Rechteck 2"/>
          <p:cNvSpPr/>
          <p:nvPr/>
        </p:nvSpPr>
        <p:spPr>
          <a:xfrm>
            <a:off x="7131258" y="271587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cap="small" spc="-1">
                <a:solidFill>
                  <a:srgbClr val="FFFFFF"/>
                </a:solidFill>
                <a:ea typeface="Roboto Black"/>
              </a:rPr>
              <a:t>Woche II</a:t>
            </a:r>
            <a:endParaRPr lang="de-DE" sz="2800" cap="small" dirty="0"/>
          </a:p>
        </p:txBody>
      </p:sp>
      <p:sp>
        <p:nvSpPr>
          <p:cNvPr id="24" name="Line 6"/>
          <p:cNvSpPr/>
          <p:nvPr/>
        </p:nvSpPr>
        <p:spPr>
          <a:xfrm>
            <a:off x="7084301" y="323909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76" t="5432" b="3769"/>
          <a:stretch/>
        </p:blipFill>
        <p:spPr>
          <a:xfrm>
            <a:off x="955800" y="939960"/>
            <a:ext cx="5400596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390354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3</a:t>
              </a:fld>
              <a:endParaRPr lang="de-DE" sz="1200" b="0" strike="noStrike" spc="-1" dirty="0"/>
            </a:p>
          </p:txBody>
        </p:sp>
      </p:grpSp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79" y="1081800"/>
            <a:ext cx="2567761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809" y="1984260"/>
            <a:ext cx="2571429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986" y="1209960"/>
            <a:ext cx="2564103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01" y="3287880"/>
            <a:ext cx="2571429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333" y="3303873"/>
            <a:ext cx="2575107" cy="18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3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Sprint 5 - Fazit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344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346" name="CustomShape 4"/>
          <p:cNvSpPr/>
          <p:nvPr/>
        </p:nvSpPr>
        <p:spPr>
          <a:xfrm>
            <a:off x="520883" y="1502820"/>
            <a:ext cx="8750234" cy="301428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50000"/>
              </a:lnSpc>
            </a:pPr>
            <a:r>
              <a:rPr lang="de-DE" sz="3200" b="0" strike="noStrike" spc="-1" dirty="0">
                <a:solidFill>
                  <a:srgbClr val="FFFFFF"/>
                </a:solidFill>
                <a:ea typeface="Roboto Light"/>
              </a:rPr>
              <a:t>TODO – TODO% der Core Funktionalität des Releases</a:t>
            </a:r>
            <a:endParaRPr lang="de-DE" sz="3200" b="0" strike="noStrike" spc="-1" dirty="0"/>
          </a:p>
          <a:p>
            <a:pPr algn="ctr">
              <a:lnSpc>
                <a:spcPct val="150000"/>
              </a:lnSpc>
            </a:pPr>
            <a:r>
              <a:rPr lang="de-DE" sz="3200" b="0" strike="noStrike" spc="-1" dirty="0">
                <a:solidFill>
                  <a:srgbClr val="FFFFFF"/>
                </a:solidFill>
                <a:ea typeface="Roboto Light"/>
              </a:rPr>
              <a:t>TODO: Weiteres?</a:t>
            </a:r>
            <a:endParaRPr lang="de-DE" sz="3200" b="0" strike="noStrike" spc="-1" dirty="0"/>
          </a:p>
          <a:p>
            <a:pPr algn="ctr">
              <a:lnSpc>
                <a:spcPct val="150000"/>
              </a:lnSpc>
            </a:pPr>
            <a:r>
              <a:rPr lang="de-DE" sz="3200" b="0" strike="noStrike" spc="-1" dirty="0">
                <a:solidFill>
                  <a:srgbClr val="FFFFFF"/>
                </a:solidFill>
                <a:ea typeface="Roboto Light"/>
              </a:rPr>
              <a:t>79% Code </a:t>
            </a:r>
            <a:r>
              <a:rPr lang="de-DE" sz="3200" b="0" strike="noStrike" spc="-1" dirty="0" err="1">
                <a:solidFill>
                  <a:srgbClr val="FFFFFF"/>
                </a:solidFill>
                <a:ea typeface="Roboto Light"/>
              </a:rPr>
              <a:t>Coverage</a:t>
            </a:r>
            <a:endParaRPr lang="de-DE" sz="3200" b="0" strike="noStrike" spc="-1" dirty="0"/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30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3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+mj-ea"/>
              </a:rPr>
              <a:t>Sprint 6 - Sprintziel</a:t>
            </a:r>
          </a:p>
        </p:txBody>
      </p:sp>
      <p:pic>
        <p:nvPicPr>
          <p:cNvPr id="354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355" name="CustomShape 3"/>
          <p:cNvSpPr/>
          <p:nvPr/>
        </p:nvSpPr>
        <p:spPr>
          <a:xfrm>
            <a:off x="1474200" y="1493280"/>
            <a:ext cx="7131960" cy="308052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50000"/>
              </a:lnSpc>
              <a:spcBef>
                <a:spcPts val="1701"/>
              </a:spcBef>
            </a:pPr>
            <a:r>
              <a:rPr lang="de-DE" sz="2800" b="0" strike="noStrike" spc="-1" dirty="0">
                <a:solidFill>
                  <a:srgbClr val="FFFFFF"/>
                </a:solidFill>
                <a:ea typeface="Roboto Light"/>
              </a:rPr>
              <a:t>Abschließen der Aufgaben aus Sprint 5</a:t>
            </a:r>
            <a:endParaRPr lang="de-DE" sz="2800" b="0" strike="noStrike" spc="-1" dirty="0"/>
          </a:p>
          <a:p>
            <a:pPr algn="ctr">
              <a:lnSpc>
                <a:spcPct val="150000"/>
              </a:lnSpc>
              <a:spcBef>
                <a:spcPts val="1701"/>
              </a:spcBef>
            </a:pPr>
            <a:r>
              <a:rPr lang="de-DE" sz="2800" b="0" strike="noStrike" spc="-1" dirty="0">
                <a:solidFill>
                  <a:srgbClr val="FFFFFF"/>
                </a:solidFill>
                <a:ea typeface="Roboto Light"/>
              </a:rPr>
              <a:t> Einarbeiten der übrigen Features für das 3. Release </a:t>
            </a:r>
            <a:endParaRPr lang="de-DE" sz="2800" b="0" strike="noStrike" spc="-1" dirty="0"/>
          </a:p>
          <a:p>
            <a:pPr algn="ctr">
              <a:lnSpc>
                <a:spcPct val="150000"/>
              </a:lnSpc>
              <a:spcBef>
                <a:spcPts val="1701"/>
              </a:spcBef>
            </a:pPr>
            <a:r>
              <a:rPr lang="de-DE" sz="2800" b="0" strike="noStrike" spc="-1" dirty="0">
                <a:solidFill>
                  <a:srgbClr val="FFFFFF"/>
                </a:solidFill>
                <a:ea typeface="Roboto Light"/>
              </a:rPr>
              <a:t>TODO: Weiteres?</a:t>
            </a:r>
            <a:endParaRPr lang="de-DE" sz="2800" b="0" strike="noStrike" spc="-1" dirty="0"/>
          </a:p>
        </p:txBody>
      </p:sp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31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Sprint 6 - Projektverlauf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363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1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2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4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5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spc="-1" dirty="0">
                  <a:solidFill>
                    <a:srgbClr val="FFFFFF"/>
                  </a:solidFill>
                  <a:ea typeface="Roboto Thin"/>
                </a:rPr>
                <a:t>32</a:t>
              </a:r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76" y="1296720"/>
            <a:ext cx="8451904" cy="360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Sprint 6 - Projektverlauf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33</a:t>
              </a:fld>
              <a:endParaRPr lang="de-DE" sz="1200" b="0" strike="noStrike" spc="-1" dirty="0"/>
            </a:p>
          </p:txBody>
        </p:sp>
      </p:grpSp>
      <p:sp>
        <p:nvSpPr>
          <p:cNvPr id="3" name="Rechteck 2"/>
          <p:cNvSpPr/>
          <p:nvPr/>
        </p:nvSpPr>
        <p:spPr>
          <a:xfrm>
            <a:off x="626017" y="2801168"/>
            <a:ext cx="154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cap="small" spc="-1" dirty="0">
                <a:solidFill>
                  <a:srgbClr val="FFFFFF"/>
                </a:solidFill>
                <a:ea typeface="Roboto Black"/>
              </a:rPr>
              <a:t>Woche I</a:t>
            </a:r>
            <a:endParaRPr lang="de-DE" sz="2800" cap="small" dirty="0"/>
          </a:p>
        </p:txBody>
      </p:sp>
      <p:sp>
        <p:nvSpPr>
          <p:cNvPr id="24" name="Line 6"/>
          <p:cNvSpPr/>
          <p:nvPr/>
        </p:nvSpPr>
        <p:spPr>
          <a:xfrm>
            <a:off x="579060" y="3324388"/>
            <a:ext cx="1594514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089" b="4489"/>
          <a:stretch/>
        </p:blipFill>
        <p:spPr>
          <a:xfrm>
            <a:off x="2756020" y="939960"/>
            <a:ext cx="5282810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37988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Sprint 6 - Projektverlauf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225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7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8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0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1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9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34</a:t>
              </a:fld>
              <a:endParaRPr lang="de-DE" sz="1200" b="0" strike="noStrike" spc="-1" dirty="0"/>
            </a:p>
          </p:txBody>
        </p:sp>
      </p:grpSp>
      <p:sp>
        <p:nvSpPr>
          <p:cNvPr id="3" name="Rechteck 2"/>
          <p:cNvSpPr/>
          <p:nvPr/>
        </p:nvSpPr>
        <p:spPr>
          <a:xfrm>
            <a:off x="7131258" y="2715879"/>
            <a:ext cx="20427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cap="small" spc="-1">
                <a:solidFill>
                  <a:srgbClr val="FFFFFF"/>
                </a:solidFill>
                <a:ea typeface="Roboto Black"/>
              </a:rPr>
              <a:t>Woche II</a:t>
            </a:r>
            <a:endParaRPr lang="de-DE" sz="2800" cap="small" dirty="0"/>
          </a:p>
        </p:txBody>
      </p:sp>
      <p:sp>
        <p:nvSpPr>
          <p:cNvPr id="24" name="Line 6"/>
          <p:cNvSpPr/>
          <p:nvPr/>
        </p:nvSpPr>
        <p:spPr>
          <a:xfrm>
            <a:off x="7084301" y="3239099"/>
            <a:ext cx="1699935" cy="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76" t="5685" b="3344"/>
          <a:stretch/>
        </p:blipFill>
        <p:spPr>
          <a:xfrm>
            <a:off x="955800" y="939960"/>
            <a:ext cx="5483681" cy="414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0407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Release 3 - Fazit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397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04" name="CustomShape 9"/>
          <p:cNvSpPr/>
          <p:nvPr/>
        </p:nvSpPr>
        <p:spPr>
          <a:xfrm>
            <a:off x="541080" y="1861200"/>
            <a:ext cx="8997840" cy="228384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50000"/>
              </a:lnSpc>
            </a:pPr>
            <a:r>
              <a:rPr lang="de-DE" sz="3200" b="0" strike="noStrike" spc="-1" dirty="0">
                <a:solidFill>
                  <a:srgbClr val="FFFFFF"/>
                </a:solidFill>
                <a:ea typeface="Roboto Light"/>
              </a:rPr>
              <a:t>Anforderungen an das Release erfüllt</a:t>
            </a:r>
            <a:endParaRPr lang="de-DE" sz="3200" b="0" strike="noStrike" spc="-1" dirty="0"/>
          </a:p>
          <a:p>
            <a:pPr algn="ctr">
              <a:lnSpc>
                <a:spcPct val="150000"/>
              </a:lnSpc>
            </a:pPr>
            <a:r>
              <a:rPr lang="de-DE" sz="3200" b="0" strike="noStrike" spc="-1" dirty="0">
                <a:solidFill>
                  <a:srgbClr val="FFFFFF"/>
                </a:solidFill>
                <a:ea typeface="Roboto Light"/>
              </a:rPr>
              <a:t>TODO: Weiteres?</a:t>
            </a:r>
            <a:endParaRPr lang="de-DE" sz="3200" b="0" strike="noStrike" spc="-1" dirty="0"/>
          </a:p>
          <a:p>
            <a:pPr algn="ctr">
              <a:lnSpc>
                <a:spcPct val="150000"/>
              </a:lnSpc>
            </a:pPr>
            <a:r>
              <a:rPr lang="de-DE" sz="3200" b="0" strike="noStrike" spc="-1" dirty="0">
                <a:solidFill>
                  <a:srgbClr val="FFFFFF"/>
                </a:solidFill>
                <a:ea typeface="Roboto Light"/>
              </a:rPr>
              <a:t>82% Code </a:t>
            </a:r>
            <a:r>
              <a:rPr lang="de-DE" sz="3200" b="0" strike="noStrike" spc="-1" dirty="0" err="1">
                <a:solidFill>
                  <a:srgbClr val="FFFFFF"/>
                </a:solidFill>
                <a:ea typeface="Roboto Light"/>
              </a:rPr>
              <a:t>Coverage</a:t>
            </a:r>
            <a:endParaRPr lang="de-DE" sz="3200" b="0" strike="noStrike" spc="-1" dirty="0"/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35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Technische Entscheidung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0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09" name="CustomShape 4"/>
          <p:cNvSpPr/>
          <p:nvPr/>
        </p:nvSpPr>
        <p:spPr>
          <a:xfrm>
            <a:off x="722160" y="1504080"/>
            <a:ext cx="8346960" cy="4177440"/>
          </a:xfrm>
          <a:prstGeom prst="rect">
            <a:avLst/>
          </a:prstGeom>
          <a:noFill/>
          <a:ln w="64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50000"/>
              </a:lnSpc>
              <a:spcBef>
                <a:spcPts val="1701"/>
              </a:spcBef>
            </a:pPr>
            <a:r>
              <a:rPr lang="de-DE" sz="3200" b="0" strike="noStrike" spc="-1" dirty="0">
                <a:solidFill>
                  <a:srgbClr val="FFFFFF"/>
                </a:solidFill>
                <a:ea typeface="Roboto Light"/>
              </a:rPr>
              <a:t>TODO</a:t>
            </a:r>
            <a:endParaRPr lang="de-DE" sz="3200" b="0" strike="noStrike" spc="-1" dirty="0"/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36</a:t>
              </a:fld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Lizenzen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57" name="Grafik 5"/>
          <p:cNvPicPr/>
          <p:nvPr/>
        </p:nvPicPr>
        <p:blipFill>
          <a:blip r:embed="rId2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grpSp>
        <p:nvGrpSpPr>
          <p:cNvPr id="13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14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16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7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</a:t>
                </a:r>
                <a:r>
                  <a:rPr lang="de-DE" sz="1200" strike="noStrike" spc="-1" dirty="0">
                    <a:solidFill>
                      <a:srgbClr val="FFFFFF"/>
                    </a:solidFill>
                    <a:ea typeface="Roboto Thin"/>
                  </a:rPr>
                  <a:t>Keanu Stückrad</a:t>
                </a:r>
                <a:endParaRPr lang="de-DE" sz="1200" strike="noStrike" spc="-1" dirty="0"/>
              </a:p>
            </p:txBody>
          </p:sp>
        </p:grpSp>
        <p:sp>
          <p:nvSpPr>
            <p:cNvPr id="15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37</a:t>
              </a:fld>
              <a:endParaRPr lang="de-DE" sz="1200" b="0" strike="noStrike" spc="-1" dirty="0"/>
            </a:p>
          </p:txBody>
        </p:sp>
      </p:grpSp>
      <p:sp>
        <p:nvSpPr>
          <p:cNvPr id="25" name="CustomShape 4"/>
          <p:cNvSpPr/>
          <p:nvPr/>
        </p:nvSpPr>
        <p:spPr>
          <a:xfrm>
            <a:off x="477900" y="1635692"/>
            <a:ext cx="1516579" cy="4285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Knochen</a:t>
            </a:r>
            <a:endParaRPr lang="de-DE" sz="2400" b="0" strike="noStrike" spc="-1" dirty="0"/>
          </a:p>
        </p:txBody>
      </p:sp>
      <p:sp>
        <p:nvSpPr>
          <p:cNvPr id="26" name="CustomShape 5"/>
          <p:cNvSpPr/>
          <p:nvPr/>
        </p:nvSpPr>
        <p:spPr>
          <a:xfrm>
            <a:off x="477900" y="2402910"/>
            <a:ext cx="12236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Blumen</a:t>
            </a:r>
            <a:endParaRPr lang="de-DE" sz="2400" b="0" strike="noStrike" spc="-1" dirty="0"/>
          </a:p>
        </p:txBody>
      </p:sp>
      <p:sp>
        <p:nvSpPr>
          <p:cNvPr id="27" name="CustomShape 6"/>
          <p:cNvSpPr/>
          <p:nvPr/>
        </p:nvSpPr>
        <p:spPr>
          <a:xfrm>
            <a:off x="477900" y="3158665"/>
            <a:ext cx="1223640" cy="3881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Steine</a:t>
            </a:r>
            <a:endParaRPr lang="de-DE" sz="2400" b="0" strike="noStrike" spc="-1" dirty="0"/>
          </a:p>
        </p:txBody>
      </p:sp>
      <p:sp>
        <p:nvSpPr>
          <p:cNvPr id="28" name="CustomShape 7"/>
          <p:cNvSpPr/>
          <p:nvPr/>
        </p:nvSpPr>
        <p:spPr>
          <a:xfrm>
            <a:off x="477900" y="3964911"/>
            <a:ext cx="140155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spc="-1" dirty="0">
                <a:solidFill>
                  <a:srgbClr val="FFFFFF"/>
                </a:solidFill>
                <a:ea typeface="Roboto"/>
              </a:rPr>
              <a:t>Stümpfe</a:t>
            </a:r>
            <a:endParaRPr lang="de-DE" sz="2400" b="0" strike="noStrike" spc="-1" dirty="0"/>
          </a:p>
        </p:txBody>
      </p:sp>
      <p:sp>
        <p:nvSpPr>
          <p:cNvPr id="29" name="CustomShape 4"/>
          <p:cNvSpPr/>
          <p:nvPr/>
        </p:nvSpPr>
        <p:spPr>
          <a:xfrm>
            <a:off x="477900" y="950018"/>
            <a:ext cx="449136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Neue Assets für die Grasfelder </a:t>
            </a:r>
            <a:endParaRPr lang="de-DE" sz="2400" b="0" strike="noStrike" spc="-1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837" y="1611314"/>
            <a:ext cx="563275" cy="581446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760" y="1611314"/>
            <a:ext cx="564975" cy="583200"/>
          </a:xfrm>
          <a:prstGeom prst="rect">
            <a:avLst/>
          </a:prstGeom>
        </p:spPr>
      </p:pic>
      <p:sp>
        <p:nvSpPr>
          <p:cNvPr id="32" name="CustomShape 4"/>
          <p:cNvSpPr/>
          <p:nvPr/>
        </p:nvSpPr>
        <p:spPr>
          <a:xfrm>
            <a:off x="3729162" y="1651082"/>
            <a:ext cx="1652735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 err="1">
                <a:solidFill>
                  <a:srgbClr val="FFFFFF"/>
                </a:solidFill>
                <a:ea typeface="Roboto"/>
              </a:rPr>
              <a:t>Exkremnte</a:t>
            </a:r>
            <a:endParaRPr lang="de-DE" sz="2400" b="0" strike="noStrike" spc="-1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817" y="2351520"/>
            <a:ext cx="586800" cy="58680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760" y="2360340"/>
            <a:ext cx="568463" cy="586800"/>
          </a:xfrm>
          <a:prstGeom prst="rect">
            <a:avLst/>
          </a:prstGeom>
        </p:spPr>
      </p:pic>
      <p:sp>
        <p:nvSpPr>
          <p:cNvPr id="35" name="CustomShape 4"/>
          <p:cNvSpPr/>
          <p:nvPr/>
        </p:nvSpPr>
        <p:spPr>
          <a:xfrm>
            <a:off x="3729161" y="2385270"/>
            <a:ext cx="1535837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Pilze</a:t>
            </a:r>
            <a:endParaRPr lang="de-DE" sz="2400" b="0" strike="noStrike" spc="-1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985" y="3146117"/>
            <a:ext cx="568463" cy="586800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908" y="3130740"/>
            <a:ext cx="568463" cy="586800"/>
          </a:xfrm>
          <a:prstGeom prst="rect">
            <a:avLst/>
          </a:prstGeom>
        </p:spPr>
      </p:pic>
      <p:sp>
        <p:nvSpPr>
          <p:cNvPr id="38" name="CustomShape 4"/>
          <p:cNvSpPr/>
          <p:nvPr/>
        </p:nvSpPr>
        <p:spPr>
          <a:xfrm>
            <a:off x="3729161" y="3178440"/>
            <a:ext cx="1848680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 err="1">
                <a:solidFill>
                  <a:srgbClr val="FFFFFF"/>
                </a:solidFill>
                <a:ea typeface="Roboto"/>
              </a:rPr>
              <a:t>Stalagmiten</a:t>
            </a:r>
            <a:endParaRPr lang="de-DE" sz="2400" b="0" strike="noStrike" spc="-1" dirty="0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137" y="3887280"/>
            <a:ext cx="586800" cy="586800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015" y="3934954"/>
            <a:ext cx="568463" cy="586800"/>
          </a:xfrm>
          <a:prstGeom prst="rect">
            <a:avLst/>
          </a:prstGeom>
        </p:spPr>
      </p:pic>
      <p:sp>
        <p:nvSpPr>
          <p:cNvPr id="41" name="CustomShape 4"/>
          <p:cNvSpPr/>
          <p:nvPr/>
        </p:nvSpPr>
        <p:spPr>
          <a:xfrm>
            <a:off x="3742224" y="3983181"/>
            <a:ext cx="1652736" cy="49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"/>
              </a:rPr>
              <a:t>Zweige</a:t>
            </a:r>
            <a:endParaRPr lang="de-DE" sz="2400" b="0" strike="noStrike" spc="-1" dirty="0"/>
          </a:p>
        </p:txBody>
      </p:sp>
      <p:sp>
        <p:nvSpPr>
          <p:cNvPr id="42" name="Line 6"/>
          <p:cNvSpPr/>
          <p:nvPr/>
        </p:nvSpPr>
        <p:spPr>
          <a:xfrm flipV="1">
            <a:off x="477900" y="1452092"/>
            <a:ext cx="4316170" cy="10458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CustomShape 4"/>
          <p:cNvSpPr/>
          <p:nvPr/>
        </p:nvSpPr>
        <p:spPr>
          <a:xfrm>
            <a:off x="6489751" y="1746776"/>
            <a:ext cx="2628462" cy="13122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b="0" strike="noStrike" spc="-1" dirty="0" err="1">
                <a:solidFill>
                  <a:srgbClr val="FFFFFF"/>
                </a:solidFill>
                <a:ea typeface="Roboto"/>
              </a:rPr>
              <a:t>mushrooms</a:t>
            </a:r>
            <a:r>
              <a:rPr lang="de-DE" b="0" strike="noStrike" spc="-1" dirty="0">
                <a:solidFill>
                  <a:srgbClr val="FFFFFF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by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Jinn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licensed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under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CC0</a:t>
            </a:r>
            <a:endParaRPr lang="de-DE" b="0" strike="noStrike" spc="-1" dirty="0">
              <a:solidFill>
                <a:schemeClr val="bg1"/>
              </a:solidFill>
            </a:endParaRPr>
          </a:p>
        </p:txBody>
      </p:sp>
      <p:sp>
        <p:nvSpPr>
          <p:cNvPr id="44" name="CustomShape 4"/>
          <p:cNvSpPr/>
          <p:nvPr/>
        </p:nvSpPr>
        <p:spPr>
          <a:xfrm>
            <a:off x="6480582" y="2741340"/>
            <a:ext cx="2773398" cy="17327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b="0" strike="noStrike" spc="-1" dirty="0" err="1">
                <a:solidFill>
                  <a:srgbClr val="FFFFFF"/>
                </a:solidFill>
                <a:ea typeface="Roboto"/>
              </a:rPr>
              <a:t>bones</a:t>
            </a:r>
            <a:r>
              <a:rPr lang="de-DE" b="0" strike="noStrike" spc="-1" dirty="0">
                <a:solidFill>
                  <a:srgbClr val="FFFFFF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excrements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flowers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rocks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stalagmites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tree</a:t>
            </a:r>
            <a:r>
              <a:rPr lang="de-DE" spc="-1" dirty="0" err="1">
                <a:solidFill>
                  <a:schemeClr val="bg1"/>
                </a:solidFill>
                <a:ea typeface="Roboto"/>
              </a:rPr>
              <a:t>stumps</a:t>
            </a:r>
            <a:r>
              <a:rPr lang="de-DE" spc="-1" dirty="0">
                <a:solidFill>
                  <a:schemeClr val="bg1"/>
                </a:solidFill>
                <a:ea typeface="Roboto"/>
              </a:rPr>
              <a:t>, </a:t>
            </a:r>
            <a:r>
              <a:rPr lang="de-DE" spc="-1" dirty="0" err="1">
                <a:solidFill>
                  <a:schemeClr val="bg1"/>
                </a:solidFill>
                <a:ea typeface="Roboto"/>
              </a:rPr>
              <a:t>twigs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de-DE" b="0" strike="noStrike" spc="-1" dirty="0" err="1">
                <a:solidFill>
                  <a:schemeClr val="bg1"/>
                </a:solidFill>
                <a:ea typeface="Roboto"/>
              </a:rPr>
              <a:t>by</a:t>
            </a:r>
            <a:r>
              <a:rPr lang="de-DE" b="0" strike="noStrike" spc="-1" dirty="0">
                <a:solidFill>
                  <a:schemeClr val="bg1"/>
                </a:solidFill>
                <a:ea typeface="Roboto"/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b_o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licensed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under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GPL 2.0 </a:t>
            </a:r>
            <a:r>
              <a:rPr lang="de-DE" dirty="0" err="1">
                <a:solidFill>
                  <a:schemeClr val="bg1"/>
                </a:solidFill>
              </a:rPr>
              <a:t>and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CC-BY-SA 3.0</a:t>
            </a:r>
            <a:endParaRPr lang="de-DE" b="0" strike="noStrike" spc="-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6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Live Demo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77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478" name="CustomShape 3"/>
          <p:cNvSpPr/>
          <p:nvPr/>
        </p:nvSpPr>
        <p:spPr>
          <a:xfrm>
            <a:off x="40320" y="1981242"/>
            <a:ext cx="10080360" cy="16063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 Light"/>
              </a:rPr>
              <a:t>Lehnen Sie sich nun zurück und</a:t>
            </a:r>
          </a:p>
          <a:p>
            <a:pPr algn="ctr">
              <a:lnSpc>
                <a:spcPct val="100000"/>
              </a:lnSpc>
            </a:pPr>
            <a:r>
              <a:rPr lang="de-DE" sz="2400" b="0" strike="noStrike" spc="-1" dirty="0">
                <a:solidFill>
                  <a:srgbClr val="FFFFFF"/>
                </a:solidFill>
                <a:ea typeface="Roboto Light"/>
              </a:rPr>
              <a:t> genießen Sie die Live Vorführung </a:t>
            </a:r>
          </a:p>
          <a:p>
            <a:pPr algn="ctr">
              <a:lnSpc>
                <a:spcPct val="100000"/>
              </a:lnSpc>
            </a:pPr>
            <a:r>
              <a:rPr lang="de-DE" sz="2400" spc="-1" dirty="0">
                <a:solidFill>
                  <a:srgbClr val="FFFFFF"/>
                </a:solidFill>
                <a:ea typeface="Roboto Light"/>
              </a:rPr>
              <a:t>I</a:t>
            </a:r>
            <a:r>
              <a:rPr lang="de-DE" sz="2400" b="0" strike="noStrike" spc="-1" dirty="0">
                <a:solidFill>
                  <a:srgbClr val="FFFFFF"/>
                </a:solidFill>
                <a:ea typeface="Roboto Light"/>
              </a:rPr>
              <a:t>hres Produktes!</a:t>
            </a:r>
          </a:p>
          <a:p>
            <a:pPr algn="ctr">
              <a:lnSpc>
                <a:spcPct val="100000"/>
              </a:lnSpc>
            </a:pPr>
            <a:r>
              <a:rPr lang="de-DE" sz="2400" spc="-1" dirty="0">
                <a:solidFill>
                  <a:srgbClr val="FFFFFF"/>
                </a:solidFill>
                <a:ea typeface="Roboto Light"/>
              </a:rPr>
              <a:t>TODO: Umschreiben?</a:t>
            </a:r>
            <a:endParaRPr lang="de-DE" sz="2400" b="0" strike="noStrike" spc="-1" dirty="0"/>
          </a:p>
        </p:txBody>
      </p:sp>
      <p:grpSp>
        <p:nvGrpSpPr>
          <p:cNvPr id="12" name="Group 4"/>
          <p:cNvGrpSpPr/>
          <p:nvPr/>
        </p:nvGrpSpPr>
        <p:grpSpPr>
          <a:xfrm>
            <a:off x="0" y="5351400"/>
            <a:ext cx="10080361" cy="454680"/>
            <a:chOff x="0" y="5351400"/>
            <a:chExt cx="10080361" cy="454680"/>
          </a:xfrm>
        </p:grpSpPr>
        <p:grpSp>
          <p:nvGrpSpPr>
            <p:cNvPr id="13" name="Group 5"/>
            <p:cNvGrpSpPr/>
            <p:nvPr/>
          </p:nvGrpSpPr>
          <p:grpSpPr>
            <a:xfrm>
              <a:off x="0" y="5351400"/>
              <a:ext cx="10080361" cy="454680"/>
              <a:chOff x="0" y="5351400"/>
              <a:chExt cx="10080361" cy="454680"/>
            </a:xfrm>
          </p:grpSpPr>
          <p:sp>
            <p:nvSpPr>
              <p:cNvPr id="15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16" name="CustomShape 7"/>
              <p:cNvSpPr/>
              <p:nvPr/>
            </p:nvSpPr>
            <p:spPr>
              <a:xfrm>
                <a:off x="7839857" y="5351400"/>
                <a:ext cx="2240504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b="1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1" strike="noStrike" spc="-1" dirty="0"/>
              </a:p>
            </p:txBody>
          </p:sp>
        </p:grpSp>
        <p:sp>
          <p:nvSpPr>
            <p:cNvPr id="14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38</a:t>
              </a:r>
              <a:endParaRPr lang="de-DE" sz="1200" b="0" strike="noStrike" spc="-1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4</a:t>
              </a:fld>
              <a:endParaRPr lang="de-DE" sz="1200" b="0" strike="noStrike" spc="-1" dirty="0"/>
            </a:p>
          </p:txBody>
        </p:sp>
      </p:grpSp>
      <p:pic>
        <p:nvPicPr>
          <p:cNvPr id="11" name="Bild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917" y="917710"/>
            <a:ext cx="6162625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318331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5</a:t>
              </a:fld>
              <a:endParaRPr lang="de-DE" sz="1200" b="0" strike="noStrike" spc="-1" dirty="0"/>
            </a:p>
          </p:txBody>
        </p:sp>
      </p:grpSp>
      <p:pic>
        <p:nvPicPr>
          <p:cNvPr id="10" name="Bild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917" y="92131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0883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6</a:t>
              </a:fld>
              <a:endParaRPr lang="de-DE" sz="1200" b="0" strike="noStrike" spc="-1" dirty="0"/>
            </a:p>
          </p:txBody>
        </p:sp>
      </p:grpSp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09920"/>
            <a:ext cx="6153846" cy="432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861058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7</a:t>
              </a:fld>
              <a:endParaRPr lang="de-DE" sz="1200" b="0" strike="noStrike" spc="-1" dirty="0"/>
            </a:p>
          </p:txBody>
        </p:sp>
      </p:grpSp>
      <p:pic>
        <p:nvPicPr>
          <p:cNvPr id="8" name="Bild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20160"/>
            <a:ext cx="6171429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028413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139320"/>
            <a:ext cx="589608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0" y="135720"/>
            <a:ext cx="589608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Thin"/>
              </a:rPr>
              <a:t>Standpunkt des </a:t>
            </a:r>
            <a:r>
              <a:rPr lang="de-DE" sz="2800" b="0" strike="noStrike" spc="-1" dirty="0" err="1">
                <a:solidFill>
                  <a:srgbClr val="000000"/>
                </a:solidFill>
                <a:latin typeface="+mj-lt"/>
                <a:ea typeface="Roboto Thin"/>
              </a:rPr>
              <a:t>Releaseanfangs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4" name="Grafik 5"/>
          <p:cNvPicPr/>
          <p:nvPr/>
        </p:nvPicPr>
        <p:blipFill>
          <a:blip r:embed="rId3"/>
          <a:stretch/>
        </p:blipFill>
        <p:spPr>
          <a:xfrm>
            <a:off x="8427600" y="135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7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71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72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73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fld id="{8487F77B-CBCF-4DAA-98A3-BE1DAB203056}" type="slidenum">
                <a:rPr lang="de-DE" sz="1200" b="0" strike="noStrike" spc="-1">
                  <a:solidFill>
                    <a:srgbClr val="FFFFFF"/>
                  </a:solidFill>
                  <a:ea typeface="Roboto Thin"/>
                </a:rPr>
                <a:t>8</a:t>
              </a:fld>
              <a:endParaRPr lang="de-DE" sz="1200" b="0" strike="noStrike" spc="-1" dirty="0"/>
            </a:p>
          </p:txBody>
        </p:sp>
      </p:grp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916560"/>
            <a:ext cx="6180258" cy="432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37056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0" y="139320"/>
            <a:ext cx="5040000" cy="536400"/>
          </a:xfrm>
          <a:prstGeom prst="rect">
            <a:avLst/>
          </a:prstGeom>
          <a:solidFill>
            <a:srgbClr val="BB8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Shape 2"/>
          <p:cNvSpPr txBox="1"/>
          <p:nvPr/>
        </p:nvSpPr>
        <p:spPr>
          <a:xfrm>
            <a:off x="0" y="135720"/>
            <a:ext cx="5040000" cy="53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90000"/>
              </a:lnSpc>
            </a:pPr>
            <a:r>
              <a:rPr lang="de-DE" sz="2800" b="0" strike="noStrike" spc="-1" dirty="0">
                <a:solidFill>
                  <a:srgbClr val="000000"/>
                </a:solidFill>
                <a:latin typeface="+mj-lt"/>
                <a:ea typeface="Roboto Light"/>
              </a:rPr>
              <a:t>Lobby</a:t>
            </a:r>
            <a:endParaRPr lang="de-DE" sz="2800" b="0" strike="noStrike" spc="-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6" name="Grafik 5"/>
          <p:cNvPicPr/>
          <p:nvPr/>
        </p:nvPicPr>
        <p:blipFill>
          <a:blip r:embed="rId3"/>
          <a:stretch/>
        </p:blipFill>
        <p:spPr>
          <a:xfrm>
            <a:off x="8427600" y="180720"/>
            <a:ext cx="1652760" cy="94608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5896080" y="2109960"/>
            <a:ext cx="1690200" cy="96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4"/>
          <p:cNvSpPr/>
          <p:nvPr/>
        </p:nvSpPr>
        <p:spPr>
          <a:xfrm>
            <a:off x="2169566" y="1400297"/>
            <a:ext cx="7527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Soll</a:t>
            </a:r>
            <a:endParaRPr lang="de-DE" sz="1800" b="0" strike="noStrike" cap="small" spc="-1" dirty="0"/>
          </a:p>
        </p:txBody>
      </p:sp>
      <p:sp>
        <p:nvSpPr>
          <p:cNvPr id="111" name="CustomShape 5"/>
          <p:cNvSpPr/>
          <p:nvPr/>
        </p:nvSpPr>
        <p:spPr>
          <a:xfrm>
            <a:off x="7321269" y="1386257"/>
            <a:ext cx="5562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2000" b="0" strike="noStrike" cap="small" spc="-1" dirty="0">
                <a:solidFill>
                  <a:srgbClr val="FFFFFF"/>
                </a:solidFill>
                <a:ea typeface="Roboto Black"/>
              </a:rPr>
              <a:t>Ist</a:t>
            </a:r>
            <a:endParaRPr lang="de-DE" sz="1800" b="0" strike="noStrike" cap="small" spc="-1" dirty="0"/>
          </a:p>
        </p:txBody>
      </p:sp>
      <p:sp>
        <p:nvSpPr>
          <p:cNvPr id="112" name="Line 6"/>
          <p:cNvSpPr/>
          <p:nvPr/>
        </p:nvSpPr>
        <p:spPr>
          <a:xfrm>
            <a:off x="2143440" y="178236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7"/>
          <p:cNvSpPr/>
          <p:nvPr/>
        </p:nvSpPr>
        <p:spPr>
          <a:xfrm>
            <a:off x="7183800" y="1768680"/>
            <a:ext cx="753120" cy="360"/>
          </a:xfrm>
          <a:prstGeom prst="line">
            <a:avLst/>
          </a:prstGeom>
          <a:ln>
            <a:solidFill>
              <a:srgbClr val="03DAC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283" y="1879946"/>
            <a:ext cx="4120172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19" name="Group 4"/>
          <p:cNvGrpSpPr/>
          <p:nvPr/>
        </p:nvGrpSpPr>
        <p:grpSpPr>
          <a:xfrm>
            <a:off x="0" y="5351400"/>
            <a:ext cx="10080360" cy="454680"/>
            <a:chOff x="0" y="5351400"/>
            <a:chExt cx="10080360" cy="454680"/>
          </a:xfrm>
        </p:grpSpPr>
        <p:grpSp>
          <p:nvGrpSpPr>
            <p:cNvPr id="20" name="Group 5"/>
            <p:cNvGrpSpPr/>
            <p:nvPr/>
          </p:nvGrpSpPr>
          <p:grpSpPr>
            <a:xfrm>
              <a:off x="0" y="5351400"/>
              <a:ext cx="10080360" cy="454680"/>
              <a:chOff x="0" y="5351400"/>
              <a:chExt cx="10080360" cy="454680"/>
            </a:xfrm>
          </p:grpSpPr>
          <p:sp>
            <p:nvSpPr>
              <p:cNvPr id="22" name="CustomShape 6"/>
              <p:cNvSpPr/>
              <p:nvPr/>
            </p:nvSpPr>
            <p:spPr>
              <a:xfrm>
                <a:off x="0" y="5351400"/>
                <a:ext cx="955800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12</a:t>
                </a:r>
                <a:r>
                  <a:rPr lang="de-DE" sz="1200" b="0" strike="noStrike" spc="-1" dirty="0">
                    <a:solidFill>
                      <a:srgbClr val="FFFFFF"/>
                    </a:solidFill>
                    <a:ea typeface="Roboto Thin"/>
                  </a:rPr>
                  <a:t>.08.2019</a:t>
                </a:r>
                <a:endParaRPr lang="de-DE" sz="1200" b="0" strike="noStrike" spc="-1" dirty="0"/>
              </a:p>
            </p:txBody>
          </p:sp>
          <p:sp>
            <p:nvSpPr>
              <p:cNvPr id="23" name="CustomShape 7"/>
              <p:cNvSpPr/>
              <p:nvPr/>
            </p:nvSpPr>
            <p:spPr>
              <a:xfrm>
                <a:off x="7905037" y="5351400"/>
                <a:ext cx="2175323" cy="45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r>
                  <a:rPr lang="de-DE" sz="1200" spc="-1" dirty="0">
                    <a:solidFill>
                      <a:srgbClr val="FFFFFF"/>
                    </a:solidFill>
                    <a:ea typeface="Roboto Thin"/>
                  </a:rPr>
                  <a:t>Jan Müller</a:t>
                </a:r>
                <a:r>
                  <a:rPr lang="de-DE" sz="1200" b="1" strike="noStrike" spc="-1" dirty="0">
                    <a:solidFill>
                      <a:srgbClr val="FFFFFF"/>
                    </a:solidFill>
                    <a:ea typeface="Roboto Thin"/>
                  </a:rPr>
                  <a:t> / Keanu Stückrad</a:t>
                </a:r>
                <a:endParaRPr lang="de-DE" sz="1200" b="0" strike="noStrike" spc="-1" dirty="0"/>
              </a:p>
            </p:txBody>
          </p:sp>
        </p:grpSp>
        <p:sp>
          <p:nvSpPr>
            <p:cNvPr id="21" name="CustomShape 8"/>
            <p:cNvSpPr/>
            <p:nvPr/>
          </p:nvSpPr>
          <p:spPr>
            <a:xfrm>
              <a:off x="4896000" y="5351400"/>
              <a:ext cx="36900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de-DE" sz="1200" b="0" strike="noStrike" spc="-1" dirty="0">
                  <a:solidFill>
                    <a:srgbClr val="FFFFFF"/>
                  </a:solidFill>
                  <a:ea typeface="Roboto Thin"/>
                </a:rPr>
                <a:t>9</a:t>
              </a:r>
              <a:endParaRPr lang="de-DE" sz="1200" b="0" strike="noStrike" spc="-1" dirty="0"/>
            </a:p>
          </p:txBody>
        </p:sp>
      </p:grpSp>
      <p:pic>
        <p:nvPicPr>
          <p:cNvPr id="4" name="Bild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54" y="1879946"/>
            <a:ext cx="4216691" cy="288000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811</Words>
  <Application>Microsoft Office PowerPoint</Application>
  <PresentationFormat>Custom</PresentationFormat>
  <Paragraphs>368</Paragraphs>
  <Slides>38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Roboto Light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/>
  <dc:description/>
  <cp:lastModifiedBy>Jan Müller</cp:lastModifiedBy>
  <cp:revision>197</cp:revision>
  <dcterms:created xsi:type="dcterms:W3CDTF">2019-06-02T16:58:13Z</dcterms:created>
  <dcterms:modified xsi:type="dcterms:W3CDTF">2019-08-07T17:42:03Z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7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35</vt:i4>
  </property>
</Properties>
</file>